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83" r:id="rId2"/>
    <p:sldId id="293" r:id="rId3"/>
    <p:sldId id="294" r:id="rId4"/>
    <p:sldId id="295" r:id="rId5"/>
    <p:sldId id="296" r:id="rId6"/>
    <p:sldId id="297" r:id="rId7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אודי גלבשטיין" initials="אג" lastIdx="1" clrIdx="0">
    <p:extLst>
      <p:ext uri="{19B8F6BF-5375-455C-9EA6-DF929625EA0E}">
        <p15:presenceInfo xmlns:p15="http://schemas.microsoft.com/office/powerpoint/2012/main" userId="S-1-5-21-60493477-2146455087-3665346643-94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464"/>
    <a:srgbClr val="CA8BF9"/>
    <a:srgbClr val="0D2453"/>
    <a:srgbClr val="339966"/>
    <a:srgbClr val="000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24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B46460-EA11-4BCD-A2AF-6F2E388C985D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6732E8A-59F6-446A-9E7C-E7065037FA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9456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he-IL" b="1" dirty="0">
              <a:solidFill>
                <a:srgbClr val="C00000"/>
              </a:solidFill>
            </a:endParaRPr>
          </a:p>
        </p:txBody>
      </p:sp>
      <p:sp>
        <p:nvSpPr>
          <p:cNvPr id="410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B55A87-8FD8-4E91-826C-951B8B2D6B6C}" type="slidenum">
              <a:rPr lang="he-IL" altLang="he-IL"/>
              <a:pPr/>
              <a:t>1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871362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11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2659310"/>
            <a:ext cx="9144000" cy="259849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254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40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420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753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3621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4370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593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4051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227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959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E618-5D30-4EDC-BACC-1B9F80184256}" type="datetimeFigureOut">
              <a:rPr lang="he-IL" smtClean="0"/>
              <a:t>י"ט/טבת/תשפ"א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55CF-A973-41D0-961C-08012440C3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9775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1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" t="86798" r="-775" b="1001"/>
          <a:stretch/>
        </p:blipFill>
        <p:spPr bwMode="auto">
          <a:xfrm>
            <a:off x="0" y="6230466"/>
            <a:ext cx="12299092" cy="62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13936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2793533"/>
            <a:ext cx="10515600" cy="338342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dirty="0" smtClean="0"/>
              <a:t>17/05/2020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dirty="0" smtClean="0"/>
              <a:t>הכרות עם יחידות המשרד</a:t>
            </a:r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dirty="0" smtClean="0"/>
              <a:t>אגף תכנון תקצוב תמחור</a:t>
            </a:r>
            <a:endParaRPr lang="he-IL" dirty="0"/>
          </a:p>
        </p:txBody>
      </p:sp>
      <p:pic>
        <p:nvPicPr>
          <p:cNvPr id="7" name="Picture 2" descr="×ª××¦××ª ×ª××× × ×¢×××¨ ×××× ××©×¨× ×××¨××××ª">
            <a:extLst>
              <a:ext uri="{FF2B5EF4-FFF2-40B4-BE49-F238E27FC236}">
                <a16:creationId xmlns:a16="http://schemas.microsoft.com/office/drawing/2014/main" id="{65DCAA89-1AA4-45E1-9DE4-FA8DD35F9A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40" y="117990"/>
            <a:ext cx="221694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44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rojects.invisionapp.com/m/share/TCZTRJ3QVB9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rona - Virus -  Maske "/>
          <p:cNvPicPr preferRelativeResize="0">
            <a:picLocks noChangeArrowheads="1"/>
          </p:cNvPicPr>
          <p:nvPr/>
        </p:nvPicPr>
        <p:blipFill>
          <a:blip r:embed="rId3" cstate="print"/>
          <a:srcRect l="47589" r="2" b="19592"/>
          <a:stretch>
            <a:fillRect/>
          </a:stretch>
        </p:blipFill>
        <p:spPr bwMode="auto">
          <a:xfrm>
            <a:off x="0" y="-6350"/>
            <a:ext cx="12192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מלבן 1"/>
          <p:cNvSpPr>
            <a:spLocks noChangeArrowheads="1"/>
          </p:cNvSpPr>
          <p:nvPr/>
        </p:nvSpPr>
        <p:spPr bwMode="auto">
          <a:xfrm>
            <a:off x="2767741" y="2766703"/>
            <a:ext cx="901391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e-IL" sz="4400" b="1" dirty="0">
                <a:cs typeface="Segoe UI" panose="020B0502040204020203" pitchFamily="34" charset="0"/>
              </a:rPr>
              <a:t>"הדרכון הירוק</a:t>
            </a:r>
            <a:r>
              <a:rPr lang="en-US" sz="4400" b="1" dirty="0">
                <a:cs typeface="Segoe UI" panose="020B0502040204020203" pitchFamily="34" charset="0"/>
              </a:rPr>
              <a:t> </a:t>
            </a:r>
            <a:r>
              <a:rPr lang="he-IL" sz="4400" b="1" dirty="0" smtClean="0">
                <a:cs typeface="Segoe UI" panose="020B0502040204020203" pitchFamily="34" charset="0"/>
              </a:rPr>
              <a:t>"</a:t>
            </a:r>
          </a:p>
          <a:p>
            <a:pPr algn="ctr"/>
            <a:endParaRPr lang="he-IL" sz="4400" b="1" dirty="0">
              <a:cs typeface="Segoe UI" panose="020B0502040204020203" pitchFamily="34" charset="0"/>
            </a:endParaRPr>
          </a:p>
          <a:p>
            <a:pPr algn="ctr"/>
            <a:r>
              <a:rPr lang="he-IL" sz="3600" b="1" dirty="0">
                <a:cs typeface="Segoe UI" panose="020B0502040204020203" pitchFamily="34" charset="0"/>
              </a:rPr>
              <a:t>הצגה לוועדת החוקה החוק והמשפט</a:t>
            </a:r>
          </a:p>
          <a:p>
            <a:pPr algn="ctr"/>
            <a:r>
              <a:rPr lang="he-IL" sz="3600" b="1" dirty="0">
                <a:cs typeface="Segoe UI" panose="020B0502040204020203" pitchFamily="34" charset="0"/>
              </a:rPr>
              <a:t>4.1.21</a:t>
            </a:r>
            <a:endParaRPr lang="aa-ET" sz="3600" b="1" dirty="0">
              <a:cs typeface="Segoe UI" panose="020B0502040204020203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537577" y="429144"/>
            <a:ext cx="2986383" cy="1785687"/>
          </a:xfrm>
          <a:prstGeom prst="rect">
            <a:avLst/>
          </a:prstGeom>
          <a:effectLst>
            <a:glow rad="228600">
              <a:schemeClr val="bg1">
                <a:alpha val="5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04466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91122" y="1225582"/>
            <a:ext cx="1063674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endParaRPr lang="he-IL" sz="24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he-IL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דרכון/תו ירוק – </a:t>
            </a:r>
            <a:r>
              <a:rPr lang="he-IL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רציונאל</a:t>
            </a:r>
            <a:r>
              <a:rPr lang="he-IL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r" rtl="1"/>
            <a:r>
              <a:rPr lang="he-I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הפקת אמצעי לניהול שגרת חיים בהינתן כמות הולכת וגוברת של מתחסנים / מחלימים / נבדקים</a:t>
            </a:r>
          </a:p>
          <a:p>
            <a:pPr algn="r" rtl="1"/>
            <a:endParaRPr lang="he-IL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endParaRPr lang="he-IL" sz="24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he-IL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מטרות הדרכון/התו הירוק:</a:t>
            </a:r>
          </a:p>
          <a:p>
            <a:pPr marL="342900" indent="-342900" algn="r" rtl="1">
              <a:buAutoNum type="arabicPeriod"/>
            </a:pPr>
            <a:r>
              <a:rPr lang="he-I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עידוד </a:t>
            </a:r>
            <a:r>
              <a:rPr lang="he-IL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ותימרוץ</a:t>
            </a:r>
            <a:r>
              <a:rPr lang="he-I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ההיענות לחיסונים בכלל האוכלוסייה </a:t>
            </a:r>
          </a:p>
          <a:p>
            <a:pPr marL="342900" indent="-342900" algn="r" rtl="1">
              <a:buAutoNum type="arabicPeriod"/>
            </a:pPr>
            <a:r>
              <a:rPr lang="he-I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יצירת שכבת הגנה לטובת הפעלת שגרת חיים בטוחה </a:t>
            </a:r>
          </a:p>
          <a:p>
            <a:pPr marL="342900" indent="-342900" algn="r" rtl="1">
              <a:buFontTx/>
              <a:buAutoNum type="arabicPeriod"/>
            </a:pP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קידום וזירוז תהליכי פתיחה של ענפי משק</a:t>
            </a:r>
          </a:p>
          <a:p>
            <a:pPr marL="342900" indent="-342900" algn="r" rtl="1">
              <a:buAutoNum type="arabicPeriod"/>
            </a:pPr>
            <a:endParaRPr lang="he-I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6" descr="strip1.jpg">
            <a:extLst>
              <a:ext uri="{FF2B5EF4-FFF2-40B4-BE49-F238E27FC236}">
                <a16:creationId xmlns:a16="http://schemas.microsoft.com/office/drawing/2014/main" id="{7EC3FE62-B06E-4837-A49B-523967B7F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35" y="83128"/>
            <a:ext cx="8761324" cy="93753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0351CCB-D444-4AEE-B3AF-931CBF96D274}"/>
              </a:ext>
            </a:extLst>
          </p:cNvPr>
          <p:cNvSpPr txBox="1">
            <a:spLocks/>
          </p:cNvSpPr>
          <p:nvPr/>
        </p:nvSpPr>
        <p:spPr>
          <a:xfrm>
            <a:off x="3133898" y="56099"/>
            <a:ext cx="8506536" cy="911930"/>
          </a:xfrm>
          <a:prstGeom prst="rect">
            <a:avLst/>
          </a:prstGeom>
        </p:spPr>
        <p:txBody>
          <a:bodyPr vert="horz" lIns="91409" tIns="45705" rIns="91409" bIns="45705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3999" b="1" baseline="30000" dirty="0" err="1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רציונאל</a:t>
            </a:r>
            <a:r>
              <a:rPr lang="he-IL" sz="3999" b="1" baseline="300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ומטרות</a:t>
            </a:r>
            <a:endParaRPr lang="he-IL" sz="3999" b="1" baseline="300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78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strip1.jpg">
            <a:extLst>
              <a:ext uri="{FF2B5EF4-FFF2-40B4-BE49-F238E27FC236}">
                <a16:creationId xmlns:a16="http://schemas.microsoft.com/office/drawing/2014/main" id="{7EC3FE62-B06E-4837-A49B-523967B7F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35" y="83128"/>
            <a:ext cx="8761324" cy="93753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0351CCB-D444-4AEE-B3AF-931CBF96D274}"/>
              </a:ext>
            </a:extLst>
          </p:cNvPr>
          <p:cNvSpPr txBox="1">
            <a:spLocks/>
          </p:cNvSpPr>
          <p:nvPr/>
        </p:nvSpPr>
        <p:spPr>
          <a:xfrm>
            <a:off x="3133898" y="56099"/>
            <a:ext cx="8506536" cy="911930"/>
          </a:xfrm>
          <a:prstGeom prst="rect">
            <a:avLst/>
          </a:prstGeom>
        </p:spPr>
        <p:txBody>
          <a:bodyPr vert="horz" lIns="91409" tIns="45705" rIns="91409" bIns="45705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3999" b="1" baseline="30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תעודת מתחסן    </a:t>
            </a:r>
            <a:r>
              <a:rPr lang="en-US" sz="3999" b="1" baseline="30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Vs.</a:t>
            </a:r>
            <a:r>
              <a:rPr lang="he-IL" sz="3999" b="1" baseline="30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   דרכון ירוק</a:t>
            </a:r>
            <a:endParaRPr lang="he-IL" sz="3999" b="1" baseline="300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8464" y="1747825"/>
            <a:ext cx="5392034" cy="3293209"/>
          </a:xfrm>
          <a:prstGeom prst="rect">
            <a:avLst/>
          </a:prstGeom>
          <a:solidFill>
            <a:srgbClr val="CA8BF9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he-IL" sz="28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"תעודת מתחסן"</a:t>
            </a:r>
          </a:p>
          <a:p>
            <a:pPr algn="ctr" rtl="1"/>
            <a:endParaRPr lang="he-IL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ניתנת למתחסנים בלבד לאחר מנה שנייה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תוקף התעודה – משבוע לאחר מנה שנייה למשך חצי שנה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מספקת פטור מחובת בידוד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ניתנת להורדה והדפסה מהאינטרנט (לרבות באתרי הקופות)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גרסה באנגלית לטובת טיסות לחו"ל</a:t>
            </a: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2129" y="1747825"/>
            <a:ext cx="5310370" cy="32932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he-IL" sz="28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he-IL" sz="28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דרכון/תו </a:t>
            </a:r>
            <a:r>
              <a:rPr lang="he-IL" sz="28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ירוק"</a:t>
            </a:r>
          </a:p>
          <a:p>
            <a:pPr algn="ctr" rtl="1"/>
            <a:endParaRPr lang="he-IL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משמש כתו-מעבר המאפשר כניסה לפעילות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חל על מתחסנים, מחלימים, נבדקי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PCR</a:t>
            </a: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(ובדיקות מהירות)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מונגש על גבי </a:t>
            </a:r>
            <a:r>
              <a:rPr lang="he-IL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אפליקצייה</a:t>
            </a: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בהנפקת טופס פיזי וב-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IVR</a:t>
            </a:r>
            <a:endParaRPr lang="he-IL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כולל אישור תו מעבר לבני משפחה/ילדים</a:t>
            </a: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מופעל בכפוף למדיניות פתיחת המשק</a:t>
            </a:r>
            <a:endParaRPr lang="he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1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strip1.jpg">
            <a:extLst>
              <a:ext uri="{FF2B5EF4-FFF2-40B4-BE49-F238E27FC236}">
                <a16:creationId xmlns:a16="http://schemas.microsoft.com/office/drawing/2014/main" id="{7EC3FE62-B06E-4837-A49B-523967B7F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35" y="83128"/>
            <a:ext cx="8761324" cy="93753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0351CCB-D444-4AEE-B3AF-931CBF96D274}"/>
              </a:ext>
            </a:extLst>
          </p:cNvPr>
          <p:cNvSpPr txBox="1">
            <a:spLocks/>
          </p:cNvSpPr>
          <p:nvPr/>
        </p:nvSpPr>
        <p:spPr>
          <a:xfrm>
            <a:off x="3133898" y="56099"/>
            <a:ext cx="8506536" cy="911930"/>
          </a:xfrm>
          <a:prstGeom prst="rect">
            <a:avLst/>
          </a:prstGeom>
        </p:spPr>
        <p:txBody>
          <a:bodyPr vert="horz" lIns="91409" tIns="45705" rIns="91409" bIns="45705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3999" b="1" baseline="30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דרכי הפעלה ושימוש</a:t>
            </a:r>
            <a:endParaRPr lang="he-IL" sz="3999" b="1" baseline="300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652" y="1330837"/>
            <a:ext cx="8645759" cy="464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64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strip1.jpg">
            <a:extLst>
              <a:ext uri="{FF2B5EF4-FFF2-40B4-BE49-F238E27FC236}">
                <a16:creationId xmlns:a16="http://schemas.microsoft.com/office/drawing/2014/main" id="{7EC3FE62-B06E-4837-A49B-523967B7F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35" y="83128"/>
            <a:ext cx="8761324" cy="93753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0351CCB-D444-4AEE-B3AF-931CBF96D274}"/>
              </a:ext>
            </a:extLst>
          </p:cNvPr>
          <p:cNvSpPr txBox="1">
            <a:spLocks/>
          </p:cNvSpPr>
          <p:nvPr/>
        </p:nvSpPr>
        <p:spPr>
          <a:xfrm>
            <a:off x="3133898" y="56099"/>
            <a:ext cx="8506536" cy="911930"/>
          </a:xfrm>
          <a:prstGeom prst="rect">
            <a:avLst/>
          </a:prstGeom>
        </p:spPr>
        <p:txBody>
          <a:bodyPr vert="horz" lIns="91409" tIns="45705" rIns="91409" bIns="45705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3999" b="1" baseline="30000" dirty="0" smtClean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הצגת הממש</a:t>
            </a:r>
            <a:r>
              <a:rPr lang="he-IL" sz="3999" b="1" baseline="30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ק</a:t>
            </a:r>
            <a:endParaRPr lang="he-IL" sz="3999" b="1" baseline="300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1969" y="2398186"/>
            <a:ext cx="869070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000" b="1" dirty="0" smtClean="0"/>
              <a:t>תצוגת </a:t>
            </a:r>
            <a:r>
              <a:rPr lang="en-US" sz="4000" b="1" dirty="0" smtClean="0"/>
              <a:t> DEMO</a:t>
            </a:r>
            <a:endParaRPr lang="he-IL" sz="4000" b="1" dirty="0" smtClean="0"/>
          </a:p>
          <a:p>
            <a:pPr algn="ctr" rtl="1"/>
            <a:endParaRPr lang="he-IL" sz="4000" b="1" dirty="0"/>
          </a:p>
          <a:p>
            <a:pPr algn="ctr" rtl="1"/>
            <a:r>
              <a:rPr lang="en-US" sz="2400" u="sng" dirty="0">
                <a:hlinkClick r:id="rId3"/>
              </a:rPr>
              <a:t>https://projects.invisionapp.com/m/share/TCZTRJ3QVB9</a:t>
            </a:r>
            <a:endParaRPr lang="en-US" sz="2400" dirty="0"/>
          </a:p>
          <a:p>
            <a:pPr algn="ctr" rtl="1"/>
            <a:endParaRPr lang="he-IL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71491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strip1.jpg">
            <a:extLst>
              <a:ext uri="{FF2B5EF4-FFF2-40B4-BE49-F238E27FC236}">
                <a16:creationId xmlns:a16="http://schemas.microsoft.com/office/drawing/2014/main" id="{7EC3FE62-B06E-4837-A49B-523967B7F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35" y="83128"/>
            <a:ext cx="8761324" cy="93753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0351CCB-D444-4AEE-B3AF-931CBF96D274}"/>
              </a:ext>
            </a:extLst>
          </p:cNvPr>
          <p:cNvSpPr txBox="1">
            <a:spLocks/>
          </p:cNvSpPr>
          <p:nvPr/>
        </p:nvSpPr>
        <p:spPr>
          <a:xfrm>
            <a:off x="3133898" y="56099"/>
            <a:ext cx="8506536" cy="911930"/>
          </a:xfrm>
          <a:prstGeom prst="rect">
            <a:avLst/>
          </a:prstGeom>
        </p:spPr>
        <p:txBody>
          <a:bodyPr vert="horz" lIns="91409" tIns="45705" rIns="91409" bIns="45705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3999" b="1" baseline="30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על מה יחול הדרכון/התו הירוק?</a:t>
            </a:r>
            <a:endParaRPr lang="he-IL" sz="3999" b="1" baseline="300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026443"/>
              </p:ext>
            </p:extLst>
          </p:nvPr>
        </p:nvGraphicFramePr>
        <p:xfrm>
          <a:off x="1013829" y="1506851"/>
          <a:ext cx="3378995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78995">
                  <a:extLst>
                    <a:ext uri="{9D8B030D-6E8A-4147-A177-3AD203B41FA5}">
                      <a16:colId xmlns:a16="http://schemas.microsoft.com/office/drawing/2014/main" val="17640370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סקטורים בהם </a:t>
                      </a:r>
                      <a:r>
                        <a:rPr lang="he-IL" u="sng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ניתן</a:t>
                      </a:r>
                      <a:r>
                        <a:rPr lang="he-IL" u="sng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להפעיל </a:t>
                      </a:r>
                      <a:r>
                        <a:rPr lang="he-IL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דרכון ירוק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13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מופעי תרבות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138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אירועי ספורט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23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כנסים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8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אירועים</a:t>
                      </a:r>
                      <a:r>
                        <a:rPr lang="he-IL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2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מוזיאונים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42888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338110"/>
              </p:ext>
            </p:extLst>
          </p:nvPr>
        </p:nvGraphicFramePr>
        <p:xfrm>
          <a:off x="4637634" y="1506851"/>
          <a:ext cx="3378995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78995">
                  <a:extLst>
                    <a:ext uri="{9D8B030D-6E8A-4147-A177-3AD203B41FA5}">
                      <a16:colId xmlns:a16="http://schemas.microsoft.com/office/drawing/2014/main" val="17640370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סקטורים בהם </a:t>
                      </a:r>
                      <a:r>
                        <a:rPr lang="he-IL" u="sng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יתכן ויופעל</a:t>
                      </a:r>
                      <a:r>
                        <a:rPr lang="he-IL" u="sng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דרכון ירוק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13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מסעדות ובתי</a:t>
                      </a:r>
                      <a:r>
                        <a:rPr lang="he-IL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קפה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138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קניונים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23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מלונות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8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חדרי כושר</a:t>
                      </a:r>
                      <a:r>
                        <a:rPr lang="he-IL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2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בריכות שחייה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42888"/>
                  </a:ext>
                </a:extLst>
              </a:tr>
            </a:tbl>
          </a:graphicData>
        </a:graphic>
      </p:graphicFrame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90672"/>
              </p:ext>
            </p:extLst>
          </p:nvPr>
        </p:nvGraphicFramePr>
        <p:xfrm>
          <a:off x="8261439" y="1506851"/>
          <a:ext cx="3378995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78995">
                  <a:extLst>
                    <a:ext uri="{9D8B030D-6E8A-4147-A177-3AD203B41FA5}">
                      <a16:colId xmlns:a16="http://schemas.microsoft.com/office/drawing/2014/main" val="17640370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סקטורים בהם </a:t>
                      </a:r>
                      <a:r>
                        <a:rPr lang="he-IL" u="sng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לא</a:t>
                      </a:r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יופעל</a:t>
                      </a:r>
                      <a:r>
                        <a:rPr lang="he-IL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דרכון ירוק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135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חינוך  + בלתי פורמלי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66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138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מקומות עבודה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66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23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חנויות</a:t>
                      </a:r>
                      <a:r>
                        <a:rPr lang="he-IL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רחוב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66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8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תחבורה ציבורית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66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52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בתי תפילה</a:t>
                      </a:r>
                      <a:endParaRPr lang="he-I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66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4288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26113" y="4001949"/>
            <a:ext cx="10490993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דגשים להפעלה: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dirty="0" smtClean="0">
                <a:latin typeface="Calibri" panose="020F0502020204030204" pitchFamily="34" charset="0"/>
                <a:cs typeface="Calibri" panose="020F0502020204030204" pitchFamily="34" charset="0"/>
              </a:rPr>
              <a:t>לצד הפעלת הדרכון/התו ירוק – יימשכו הגבלות תפוסה והתקהלות על פי מצב התחלואה הכללי.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dirty="0" smtClean="0">
                <a:latin typeface="Calibri" panose="020F0502020204030204" pitchFamily="34" charset="0"/>
                <a:cs typeface="Calibri" panose="020F0502020204030204" pitchFamily="34" charset="0"/>
              </a:rPr>
              <a:t>הפעלת הדרכון/התו הירוק לא תחייב הצבת </a:t>
            </a:r>
            <a:r>
              <a:rPr lang="he-I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מיכשור</a:t>
            </a:r>
            <a:r>
              <a:rPr lang="he-IL" dirty="0" smtClean="0">
                <a:latin typeface="Calibri" panose="020F0502020204030204" pitchFamily="34" charset="0"/>
                <a:cs typeface="Calibri" panose="020F0502020204030204" pitchFamily="34" charset="0"/>
              </a:rPr>
              <a:t> מיוחד בבתי עסק.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he-IL" dirty="0" smtClean="0">
                <a:latin typeface="Calibri" panose="020F0502020204030204" pitchFamily="34" charset="0"/>
                <a:cs typeface="Calibri" panose="020F0502020204030204" pitchFamily="34" charset="0"/>
              </a:rPr>
              <a:t>הזיהוי והאישור בכניסה – ייעשה על בסיס הצגת התו המאובטח באפליקציה או הצגת תעודת מודפסת עם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QR/</a:t>
            </a:r>
            <a:r>
              <a:rPr lang="he-IL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07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6823</TotalTime>
  <Words>254</Words>
  <Application>Microsoft Office PowerPoint</Application>
  <PresentationFormat>מסך רחב</PresentationFormat>
  <Paragraphs>67</Paragraphs>
  <Slides>6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Segoe UI</vt:lpstr>
      <vt:lpstr>Segoe UI Semibold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הודיה מויאל</dc:creator>
  <cp:lastModifiedBy>תומר לוטן</cp:lastModifiedBy>
  <cp:revision>141</cp:revision>
  <cp:lastPrinted>2020-09-22T06:11:29Z</cp:lastPrinted>
  <dcterms:created xsi:type="dcterms:W3CDTF">2020-03-12T10:49:35Z</dcterms:created>
  <dcterms:modified xsi:type="dcterms:W3CDTF">2021-01-03T20:16:02Z</dcterms:modified>
</cp:coreProperties>
</file>